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stron" charset="1" panose="00000000000000000000"/>
      <p:regular r:id="rId18"/>
    </p:embeddedFont>
    <p:embeddedFont>
      <p:font typeface="TT Lakes Neue Extended" charset="1" panose="02010001040000080307"/>
      <p:regular r:id="rId19"/>
    </p:embeddedFont>
    <p:embeddedFont>
      <p:font typeface="Be Vietnam Ultra-Bold" charset="1" panose="00000900000000000000"/>
      <p:regular r:id="rId20"/>
    </p:embeddedFont>
    <p:embeddedFont>
      <p:font typeface="Be Vietnam" charset="1" panose="00000500000000000000"/>
      <p:regular r:id="rId21"/>
    </p:embeddedFont>
    <p:embeddedFont>
      <p:font typeface="Canva Sans" charset="1" panose="020B0503030501040103"/>
      <p:regular r:id="rId22"/>
    </p:embeddedFont>
    <p:embeddedFont>
      <p:font typeface="Be Vietnam Ultra-Bold Italics" charset="1" panose="000009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gif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2.gif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2.gif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2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2.gif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Relationship Id="rId5" Target="../media/image15.jpeg" Type="http://schemas.openxmlformats.org/officeDocument/2006/relationships/image"/><Relationship Id="rId6" Target="../media/image2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33164" y="3794218"/>
            <a:ext cx="15532844" cy="3155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16"/>
              </a:lnSpc>
            </a:pPr>
            <a:r>
              <a:rPr lang="en-US" sz="7092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REAL-TIME OBJECT DETECTION</a:t>
            </a:r>
          </a:p>
          <a:p>
            <a:pPr algn="ctr" marL="0" indent="0" lvl="0">
              <a:lnSpc>
                <a:spcPts val="5816"/>
              </a:lnSpc>
            </a:pP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03091" y="4277068"/>
            <a:ext cx="1037801" cy="103780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047108" y="4277068"/>
            <a:ext cx="1037801" cy="103780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22549" y="4132837"/>
            <a:ext cx="4109489" cy="4089145"/>
          </a:xfrm>
          <a:custGeom>
            <a:avLst/>
            <a:gdLst/>
            <a:ahLst/>
            <a:cxnLst/>
            <a:rect r="r" b="b" t="t" l="l"/>
            <a:pathLst>
              <a:path h="4089145" w="4109489">
                <a:moveTo>
                  <a:pt x="0" y="0"/>
                </a:moveTo>
                <a:lnTo>
                  <a:pt x="4109489" y="0"/>
                </a:lnTo>
                <a:lnTo>
                  <a:pt x="4109489" y="4089144"/>
                </a:lnTo>
                <a:lnTo>
                  <a:pt x="0" y="40891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4163506" y="8221981"/>
            <a:ext cx="3252114" cy="369848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2171276"/>
            <a:ext cx="10306050" cy="2778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68"/>
              </a:lnSpc>
              <a:spcBef>
                <a:spcPct val="0"/>
              </a:spcBef>
            </a:pPr>
            <a:r>
              <a:rPr lang="en-US" sz="5083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ENABLING AUTONOMOUS DRIVING WITH OBJECT DETECTION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456684"/>
            <a:ext cx="10306050" cy="372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300"/>
              </a:lnSpc>
              <a:buFont typeface="Arial"/>
              <a:buChar char="•"/>
            </a:pPr>
            <a:r>
              <a:rPr lang="en-US" sz="2000" spc="88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PERCEPTION</a:t>
            </a:r>
          </a:p>
          <a:p>
            <a:pPr algn="l">
              <a:lnSpc>
                <a:spcPts val="2300"/>
              </a:lnSpc>
            </a:pPr>
            <a:r>
              <a:rPr lang="en-US" sz="2000" spc="88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Accurately identify and locate all relevant objects in the vehicle’s surrounding</a:t>
            </a:r>
          </a:p>
          <a:p>
            <a:pPr algn="l">
              <a:lnSpc>
                <a:spcPts val="2300"/>
              </a:lnSpc>
            </a:pPr>
          </a:p>
          <a:p>
            <a:pPr algn="l" marL="431801" indent="-215900" lvl="1">
              <a:lnSpc>
                <a:spcPts val="2300"/>
              </a:lnSpc>
              <a:buFont typeface="Arial"/>
              <a:buChar char="•"/>
            </a:pPr>
            <a:r>
              <a:rPr lang="en-US" sz="2000" spc="88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PREDICTION</a:t>
            </a:r>
          </a:p>
          <a:p>
            <a:pPr algn="l">
              <a:lnSpc>
                <a:spcPts val="2300"/>
              </a:lnSpc>
            </a:pPr>
            <a:r>
              <a:rPr lang="en-US" sz="2000" spc="88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Anticipate the future movements and behaviors of detected objects.</a:t>
            </a:r>
          </a:p>
          <a:p>
            <a:pPr algn="l">
              <a:lnSpc>
                <a:spcPts val="2300"/>
              </a:lnSpc>
            </a:pPr>
          </a:p>
          <a:p>
            <a:pPr algn="l" marL="431801" indent="-215900" lvl="1">
              <a:lnSpc>
                <a:spcPts val="2300"/>
              </a:lnSpc>
              <a:buFont typeface="Arial"/>
              <a:buChar char="•"/>
            </a:pPr>
            <a:r>
              <a:rPr lang="en-US" sz="2000" spc="88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PLANNING</a:t>
            </a:r>
          </a:p>
          <a:p>
            <a:pPr algn="l">
              <a:lnSpc>
                <a:spcPts val="2300"/>
              </a:lnSpc>
            </a:pPr>
            <a:r>
              <a:rPr lang="en-US" sz="2000" spc="88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Develop safe and efficient driving strategies based on the perceived environment.</a:t>
            </a:r>
          </a:p>
          <a:p>
            <a:pPr algn="l">
              <a:lnSpc>
                <a:spcPts val="2300"/>
              </a:lnSpc>
            </a:pPr>
          </a:p>
          <a:p>
            <a:pPr algn="l">
              <a:lnSpc>
                <a:spcPts val="2300"/>
              </a:lnSpc>
            </a:pPr>
            <a:r>
              <a:rPr lang="en-US" sz="2000" spc="88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</a:t>
            </a:r>
          </a:p>
          <a:p>
            <a:pPr algn="l">
              <a:lnSpc>
                <a:spcPts val="23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822549" y="1415674"/>
            <a:ext cx="3021856" cy="39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THYNK</a:t>
            </a:r>
          </a:p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UNLIMITED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77215" y="9764825"/>
            <a:ext cx="9067190" cy="246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823"/>
              </a:lnSpc>
              <a:spcBef>
                <a:spcPct val="0"/>
              </a:spcBef>
            </a:pPr>
            <a:r>
              <a:rPr lang="en-US" b="true" sz="1823" spc="455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WWW.REALLYGREATSITE.COM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36710"/>
            <a:ext cx="15941805" cy="3299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20"/>
              </a:lnSpc>
            </a:pPr>
            <a:r>
              <a:rPr lang="en-US" sz="60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IMPROVING RETAIL AUTOMATION THROUGH OBJECT DETECTION</a:t>
            </a:r>
          </a:p>
          <a:p>
            <a:pPr algn="ctr" marL="0" indent="0" lvl="0">
              <a:lnSpc>
                <a:spcPts val="492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83471" y="4815104"/>
            <a:ext cx="5062080" cy="899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9"/>
              </a:lnSpc>
            </a:pPr>
            <a:r>
              <a:rPr lang="en-US" sz="2343">
                <a:solidFill>
                  <a:srgbClr val="FFFFFF"/>
                </a:solidFill>
                <a:latin typeface="Astron"/>
                <a:ea typeface="Astron"/>
                <a:cs typeface="Astron"/>
                <a:sym typeface="Astron"/>
              </a:rPr>
              <a:t>Automated Checkout</a:t>
            </a:r>
          </a:p>
          <a:p>
            <a:pPr algn="r">
              <a:lnSpc>
                <a:spcPts val="2179"/>
              </a:lnSpc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313763" y="8465602"/>
            <a:ext cx="1833660" cy="183366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8020612"/>
            <a:ext cx="5062080" cy="899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9"/>
              </a:lnSpc>
            </a:pPr>
            <a:r>
              <a:rPr lang="en-US" sz="2343">
                <a:solidFill>
                  <a:srgbClr val="FFFFFF"/>
                </a:solidFill>
                <a:latin typeface="Astron"/>
                <a:ea typeface="Astron"/>
                <a:cs typeface="Astron"/>
                <a:sym typeface="Astron"/>
              </a:rPr>
              <a:t>Automated Checkout</a:t>
            </a:r>
          </a:p>
          <a:p>
            <a:pPr algn="r">
              <a:lnSpc>
                <a:spcPts val="21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999602" y="4815104"/>
            <a:ext cx="5062080" cy="899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9"/>
              </a:lnSpc>
            </a:pPr>
            <a:r>
              <a:rPr lang="en-US" sz="2343">
                <a:solidFill>
                  <a:srgbClr val="FFFFFF"/>
                </a:solidFill>
                <a:latin typeface="Astron"/>
                <a:ea typeface="Astron"/>
                <a:cs typeface="Astron"/>
                <a:sym typeface="Astron"/>
              </a:rPr>
              <a:t>Automated Checkout</a:t>
            </a:r>
          </a:p>
          <a:p>
            <a:pPr algn="r">
              <a:lnSpc>
                <a:spcPts val="217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6289165" y="4526924"/>
            <a:ext cx="3335153" cy="2327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36"/>
              </a:lnSpc>
            </a:pPr>
            <a:r>
              <a:rPr lang="en-US" sz="22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Seamless recognition and tallying of items in shopping carts for a frictionless checkout experience.</a:t>
            </a:r>
          </a:p>
          <a:p>
            <a:pPr algn="ctr">
              <a:lnSpc>
                <a:spcPts val="285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6888376" y="7578566"/>
            <a:ext cx="3335153" cy="2327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36"/>
              </a:lnSpc>
            </a:pPr>
            <a:r>
              <a:rPr lang="en-US" sz="22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Insights into shopper behaviors and preferences to optimize store design and merchandising.</a:t>
            </a:r>
          </a:p>
          <a:p>
            <a:pPr algn="ctr">
              <a:lnSpc>
                <a:spcPts val="285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4646186" y="4336314"/>
            <a:ext cx="3335153" cy="2327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36"/>
              </a:lnSpc>
            </a:pPr>
            <a:r>
              <a:rPr lang="en-US" sz="224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Continuous tracking of product stocks and automated replenishment notifications.</a:t>
            </a:r>
          </a:p>
          <a:p>
            <a:pPr algn="ctr">
              <a:lnSpc>
                <a:spcPts val="2859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213210"/>
            <a:ext cx="15941805" cy="822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20"/>
              </a:lnSpc>
              <a:spcBef>
                <a:spcPct val="0"/>
              </a:spcBef>
            </a:pPr>
            <a:r>
              <a:rPr lang="en-US" sz="6000">
                <a:solidFill>
                  <a:srgbClr val="5DE2E7"/>
                </a:solidFill>
                <a:latin typeface="Astron"/>
                <a:ea typeface="Astron"/>
                <a:cs typeface="Astron"/>
                <a:sym typeface="Astron"/>
              </a:rPr>
              <a:t>THANK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729543" y="7206314"/>
            <a:ext cx="5062080" cy="346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9"/>
              </a:lnSpc>
            </a:pPr>
            <a:r>
              <a:rPr lang="en-US" sz="2343">
                <a:solidFill>
                  <a:srgbClr val="FFFFFF"/>
                </a:solidFill>
                <a:latin typeface="Astron"/>
                <a:ea typeface="Astron"/>
                <a:cs typeface="Astron"/>
                <a:sym typeface="Astron"/>
              </a:rPr>
              <a:t>contact us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790402" y="6579266"/>
            <a:ext cx="7443600" cy="422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2"/>
              </a:lnSpc>
            </a:pPr>
            <a:r>
              <a:rPr lang="en-US" b="true" sz="3443" i="true">
                <a:solidFill>
                  <a:srgbClr val="5CE1E6"/>
                </a:solidFill>
                <a:latin typeface="Be Vietnam Ultra-Bold Italics"/>
                <a:ea typeface="Be Vietnam Ultra-Bold Italics"/>
                <a:cs typeface="Be Vietnam Ultra-Bold Italics"/>
                <a:sym typeface="Be Vietnam Ultra-Bold Italics"/>
              </a:rPr>
              <a:t>7522982531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790402" y="7194209"/>
            <a:ext cx="7443600" cy="302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72"/>
              </a:lnSpc>
            </a:pPr>
            <a:r>
              <a:rPr lang="en-US" sz="2443" b="true">
                <a:solidFill>
                  <a:srgbClr val="5CE1E6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RUDRAWARPARTH99@GMAIL.COM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227170" y="4226670"/>
            <a:ext cx="1833660" cy="1833660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82403" y="771616"/>
            <a:ext cx="9928486" cy="935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98483" indent="-749242" lvl="1">
              <a:lnSpc>
                <a:spcPts val="5691"/>
              </a:lnSpc>
              <a:buFont typeface="Arial"/>
              <a:buChar char="•"/>
            </a:pPr>
            <a:r>
              <a:rPr lang="en-US" sz="694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CONTENT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780387" y="7344724"/>
            <a:ext cx="3915669" cy="2342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1792154" indent="-896077" lvl="1">
              <a:lnSpc>
                <a:spcPts val="8466"/>
              </a:lnSpc>
              <a:buFont typeface="Arial"/>
              <a:buChar char="•"/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00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348696" y="2048603"/>
            <a:ext cx="7431691" cy="7209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8567" indent="-199284" lvl="1">
              <a:lnSpc>
                <a:spcPts val="3046"/>
              </a:lnSpc>
              <a:buFont typeface="Arial"/>
              <a:buChar char="•"/>
            </a:pPr>
            <a:r>
              <a:rPr lang="en-US" sz="1846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INTRODUCTION TO COMPUTER VISION</a:t>
            </a:r>
          </a:p>
          <a:p>
            <a:pPr algn="l">
              <a:lnSpc>
                <a:spcPts val="3046"/>
              </a:lnSpc>
            </a:pPr>
          </a:p>
          <a:p>
            <a:pPr algn="l" marL="398567" indent="-199284" lvl="1">
              <a:lnSpc>
                <a:spcPts val="3046"/>
              </a:lnSpc>
              <a:buFont typeface="Arial"/>
              <a:buChar char="•"/>
            </a:pPr>
            <a:r>
              <a:rPr lang="en-US" sz="1846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CHALLENGES IN REAL-TIME OBJECT DETECTION </a:t>
            </a:r>
          </a:p>
          <a:p>
            <a:pPr algn="l">
              <a:lnSpc>
                <a:spcPts val="3046"/>
              </a:lnSpc>
            </a:pPr>
          </a:p>
          <a:p>
            <a:pPr algn="l" marL="398567" indent="-199284" lvl="1">
              <a:lnSpc>
                <a:spcPts val="3046"/>
              </a:lnSpc>
              <a:buFont typeface="Arial"/>
              <a:buChar char="•"/>
            </a:pPr>
            <a:r>
              <a:rPr lang="en-US" sz="1846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CUTTING-EDGE OBJECT DETECTION ALGORITHM</a:t>
            </a:r>
          </a:p>
          <a:p>
            <a:pPr algn="l">
              <a:lnSpc>
                <a:spcPts val="3046"/>
              </a:lnSpc>
            </a:pPr>
          </a:p>
          <a:p>
            <a:pPr algn="l" marL="396117" indent="-198059" lvl="1">
              <a:lnSpc>
                <a:spcPts val="3027"/>
              </a:lnSpc>
              <a:buFont typeface="Arial"/>
              <a:buChar char="•"/>
            </a:pPr>
            <a:r>
              <a:rPr lang="en-US" sz="1834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IMPLEMENTING REAL-TIME OBJECT TRACKING</a:t>
            </a:r>
          </a:p>
          <a:p>
            <a:pPr algn="l">
              <a:lnSpc>
                <a:spcPts val="3027"/>
              </a:lnSpc>
            </a:pPr>
          </a:p>
          <a:p>
            <a:pPr algn="l" marL="398567" indent="-199284" lvl="1">
              <a:lnSpc>
                <a:spcPts val="3046"/>
              </a:lnSpc>
              <a:buFont typeface="Arial"/>
              <a:buChar char="•"/>
            </a:pPr>
            <a:r>
              <a:rPr lang="en-US" sz="1846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INTEGRATING OBJECT DETECTION IN SURVEILLANCE SYSTEMS</a:t>
            </a:r>
          </a:p>
          <a:p>
            <a:pPr algn="l">
              <a:lnSpc>
                <a:spcPts val="3046"/>
              </a:lnSpc>
            </a:pPr>
          </a:p>
          <a:p>
            <a:pPr algn="l" marL="398567" indent="-199284" lvl="1">
              <a:lnSpc>
                <a:spcPts val="3046"/>
              </a:lnSpc>
              <a:buFont typeface="Arial"/>
              <a:buChar char="•"/>
            </a:pPr>
            <a:r>
              <a:rPr lang="en-US" sz="1846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ENABLING AUTONOMOUS DRIVING WITH OBJECT DETECTION</a:t>
            </a:r>
          </a:p>
          <a:p>
            <a:pPr algn="l">
              <a:lnSpc>
                <a:spcPts val="3046"/>
              </a:lnSpc>
            </a:pPr>
          </a:p>
          <a:p>
            <a:pPr algn="l" marL="398567" indent="-199284" lvl="1">
              <a:lnSpc>
                <a:spcPts val="3046"/>
              </a:lnSpc>
              <a:buFont typeface="Arial"/>
              <a:buChar char="•"/>
            </a:pPr>
            <a:r>
              <a:rPr lang="en-US" sz="1846">
                <a:solidFill>
                  <a:srgbClr val="FFFFFF"/>
                </a:solidFill>
                <a:latin typeface="TT Lakes Neue Extended"/>
                <a:ea typeface="TT Lakes Neue Extended"/>
                <a:cs typeface="TT Lakes Neue Extended"/>
                <a:sym typeface="TT Lakes Neue Extended"/>
              </a:rPr>
              <a:t>IMPROVING RETAIL AUTOMATION THROUGH OBJECT DETECTION</a:t>
            </a:r>
          </a:p>
          <a:p>
            <a:pPr algn="l">
              <a:lnSpc>
                <a:spcPts val="3046"/>
              </a:lnSpc>
            </a:pP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572464" y="1028700"/>
            <a:ext cx="751323" cy="854446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008270" y="8592522"/>
            <a:ext cx="1925004" cy="2189220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1088537" y="1498922"/>
            <a:ext cx="7199463" cy="8700257"/>
          </a:xfrm>
          <a:custGeom>
            <a:avLst/>
            <a:gdLst/>
            <a:ahLst/>
            <a:cxnLst/>
            <a:rect r="r" b="b" t="t" l="l"/>
            <a:pathLst>
              <a:path h="8700257" w="7199463">
                <a:moveTo>
                  <a:pt x="7199463" y="0"/>
                </a:moveTo>
                <a:lnTo>
                  <a:pt x="0" y="0"/>
                </a:lnTo>
                <a:lnTo>
                  <a:pt x="0" y="8700257"/>
                </a:lnTo>
                <a:lnTo>
                  <a:pt x="7199463" y="8700257"/>
                </a:lnTo>
                <a:lnTo>
                  <a:pt x="719946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18299" y="2451755"/>
            <a:ext cx="11724856" cy="2376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4"/>
              </a:lnSpc>
            </a:pPr>
            <a:r>
              <a:rPr lang="en-US" sz="5347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REAL-TIME OBJECT DETECTION </a:t>
            </a:r>
          </a:p>
          <a:p>
            <a:pPr algn="l" marL="0" indent="0" lvl="0">
              <a:lnSpc>
                <a:spcPts val="4384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822549" y="1415674"/>
            <a:ext cx="3021856" cy="39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THYNK</a:t>
            </a:r>
          </a:p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UNLIMITED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8299" y="5659366"/>
            <a:ext cx="11208229" cy="2923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1"/>
              </a:lnSpc>
            </a:pPr>
            <a:r>
              <a:rPr lang="en-US" sz="2914" spc="128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Real-time object detection and tracking are revolutionizing industries from surveillance to autonomous driving. Our cutting-edge AI-powered solutions provide robust and accurate identification and tracking of objects in dynamic environments, unlocking new possibilities for smart cities, safety, and automation.</a:t>
            </a:r>
          </a:p>
          <a:p>
            <a:pPr algn="l" marL="0" indent="0" lvl="0">
              <a:lnSpc>
                <a:spcPts val="3351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777215" y="9764825"/>
            <a:ext cx="9067190" cy="246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823"/>
              </a:lnSpc>
              <a:spcBef>
                <a:spcPct val="0"/>
              </a:spcBef>
            </a:pPr>
            <a:r>
              <a:rPr lang="en-US" b="true" sz="1823" spc="455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WWW.REALLYGREATSITE.COM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639378"/>
            <a:ext cx="5246370" cy="524637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37719" t="0" r="-37719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4822549" y="5262562"/>
            <a:ext cx="4330827" cy="3485505"/>
          </a:xfrm>
          <a:custGeom>
            <a:avLst/>
            <a:gdLst/>
            <a:ahLst/>
            <a:cxnLst/>
            <a:rect r="r" b="b" t="t" l="l"/>
            <a:pathLst>
              <a:path h="3485505" w="4330827">
                <a:moveTo>
                  <a:pt x="0" y="0"/>
                </a:moveTo>
                <a:lnTo>
                  <a:pt x="4330827" y="0"/>
                </a:lnTo>
                <a:lnTo>
                  <a:pt x="4330827" y="3485506"/>
                </a:lnTo>
                <a:lnTo>
                  <a:pt x="0" y="34855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811671" y="2725103"/>
            <a:ext cx="9927290" cy="1207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68"/>
              </a:lnSpc>
              <a:spcBef>
                <a:spcPct val="0"/>
              </a:spcBef>
            </a:pPr>
            <a:r>
              <a:rPr lang="en-US" sz="5083" strike="noStrike" u="none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PROBLEM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444276" y="4641756"/>
            <a:ext cx="11476329" cy="1260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83"/>
              </a:lnSpc>
              <a:spcBef>
                <a:spcPct val="0"/>
              </a:spcBef>
            </a:pPr>
            <a:r>
              <a:rPr lang="en-US" sz="2942" spc="129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Develop an object detection model that can accurately detect, classify, and localize multiple objects within an image or video frame.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822549" y="1415674"/>
            <a:ext cx="3021856" cy="39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THYNK</a:t>
            </a:r>
          </a:p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UNLIMITED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77215" y="9764825"/>
            <a:ext cx="9067190" cy="246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823"/>
              </a:lnSpc>
              <a:spcBef>
                <a:spcPct val="0"/>
              </a:spcBef>
            </a:pPr>
            <a:r>
              <a:rPr lang="en-US" b="true" sz="1823" spc="455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WWW.REALLYGREATSITE.COM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-437057" y="525054"/>
            <a:ext cx="1465757" cy="1666940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422044"/>
            <a:ext cx="13226362" cy="683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68"/>
              </a:lnSpc>
              <a:spcBef>
                <a:spcPct val="0"/>
              </a:spcBef>
            </a:pPr>
            <a:r>
              <a:rPr lang="en-US" sz="5083" strike="noStrike" u="none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METHODOLOGY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54408" y="6125323"/>
            <a:ext cx="3810000" cy="63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00"/>
              </a:lnSpc>
              <a:spcBef>
                <a:spcPct val="0"/>
              </a:spcBef>
            </a:pPr>
            <a:r>
              <a:rPr lang="en-US" sz="2000" spc="88">
                <a:solidFill>
                  <a:srgbClr val="FFFFFF"/>
                </a:solidFill>
                <a:latin typeface="Astron"/>
                <a:ea typeface="Astron"/>
                <a:cs typeface="Astron"/>
                <a:sym typeface="Astron"/>
              </a:rPr>
              <a:t>computer VISION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240783" y="6220151"/>
            <a:ext cx="3810000" cy="63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00"/>
              </a:lnSpc>
              <a:spcBef>
                <a:spcPct val="0"/>
              </a:spcBef>
            </a:pPr>
            <a:r>
              <a:rPr lang="en-US" sz="2000" spc="88">
                <a:solidFill>
                  <a:srgbClr val="FFFFFF"/>
                </a:solidFill>
                <a:latin typeface="Astron"/>
                <a:ea typeface="Astron"/>
                <a:cs typeface="Astron"/>
                <a:sym typeface="Astron"/>
              </a:rPr>
              <a:t>OBJECT DETECTION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50062" y="6125323"/>
            <a:ext cx="3810000" cy="63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00"/>
              </a:lnSpc>
              <a:spcBef>
                <a:spcPct val="0"/>
              </a:spcBef>
            </a:pPr>
            <a:r>
              <a:rPr lang="en-US" sz="2000" spc="88">
                <a:solidFill>
                  <a:srgbClr val="FFFFFF"/>
                </a:solidFill>
                <a:latin typeface="Astron"/>
                <a:ea typeface="Astron"/>
                <a:cs typeface="Astron"/>
                <a:sym typeface="Astron"/>
              </a:rPr>
              <a:t>INTELLIGENT SYSTEMS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45820" y="7055176"/>
            <a:ext cx="3810000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sz="2000" spc="88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Leveraging advanced algorithms to enable machines to interpret and understand digital images and videos.</a:t>
            </a:r>
          </a:p>
          <a:p>
            <a:pPr algn="ctr" marL="0" indent="0" lvl="0">
              <a:lnSpc>
                <a:spcPts val="230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127076" y="7273159"/>
            <a:ext cx="4014295" cy="150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23"/>
              </a:lnSpc>
            </a:pPr>
            <a:r>
              <a:rPr lang="en-US" sz="2107" spc="92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Identifying the location and classifying the type of objects within a visual scene.</a:t>
            </a:r>
          </a:p>
          <a:p>
            <a:pPr algn="ctr" marL="0" indent="0" lvl="0">
              <a:lnSpc>
                <a:spcPts val="2423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022169" y="7170190"/>
            <a:ext cx="4311308" cy="1298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2"/>
              </a:lnSpc>
            </a:pPr>
            <a:r>
              <a:rPr lang="en-US" sz="2263" spc="99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Object detection is a core capability enabling a wide range of smart applications.</a:t>
            </a:r>
          </a:p>
          <a:p>
            <a:pPr algn="ctr" marL="0" indent="0" lvl="0">
              <a:lnSpc>
                <a:spcPts val="2602"/>
              </a:lnSpc>
              <a:spcBef>
                <a:spcPct val="0"/>
              </a:spcBef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1954408" y="3629392"/>
            <a:ext cx="3810000" cy="2140040"/>
            <a:chOff x="0" y="0"/>
            <a:chExt cx="590269" cy="33154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90269" cy="331548"/>
            </a:xfrm>
            <a:custGeom>
              <a:avLst/>
              <a:gdLst/>
              <a:ahLst/>
              <a:cxnLst/>
              <a:rect r="r" b="b" t="t" l="l"/>
              <a:pathLst>
                <a:path h="331548" w="590269">
                  <a:moveTo>
                    <a:pt x="0" y="0"/>
                  </a:moveTo>
                  <a:lnTo>
                    <a:pt x="590269" y="0"/>
                  </a:lnTo>
                  <a:lnTo>
                    <a:pt x="590269" y="331548"/>
                  </a:lnTo>
                  <a:lnTo>
                    <a:pt x="0" y="331548"/>
                  </a:lnTo>
                  <a:close/>
                </a:path>
              </a:pathLst>
            </a:custGeom>
            <a:blipFill>
              <a:blip r:embed="rId2"/>
              <a:stretch>
                <a:fillRect l="0" t="-172533" r="0" b="-39807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240783" y="3597511"/>
            <a:ext cx="3810000" cy="2140040"/>
            <a:chOff x="0" y="0"/>
            <a:chExt cx="590269" cy="33154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90269" cy="331548"/>
            </a:xfrm>
            <a:custGeom>
              <a:avLst/>
              <a:gdLst/>
              <a:ahLst/>
              <a:cxnLst/>
              <a:rect r="r" b="b" t="t" l="l"/>
              <a:pathLst>
                <a:path h="331548" w="590269">
                  <a:moveTo>
                    <a:pt x="0" y="0"/>
                  </a:moveTo>
                  <a:lnTo>
                    <a:pt x="590269" y="0"/>
                  </a:lnTo>
                  <a:lnTo>
                    <a:pt x="590269" y="331548"/>
                  </a:lnTo>
                  <a:lnTo>
                    <a:pt x="0" y="331548"/>
                  </a:lnTo>
                  <a:close/>
                </a:path>
              </a:pathLst>
            </a:custGeom>
            <a:blipFill>
              <a:blip r:embed="rId3"/>
              <a:stretch>
                <a:fillRect l="0" t="0" r="0" b="-1479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2523477" y="3629392"/>
            <a:ext cx="3810000" cy="2140040"/>
            <a:chOff x="0" y="0"/>
            <a:chExt cx="590269" cy="33154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90269" cy="331548"/>
            </a:xfrm>
            <a:custGeom>
              <a:avLst/>
              <a:gdLst/>
              <a:ahLst/>
              <a:cxnLst/>
              <a:rect r="r" b="b" t="t" l="l"/>
              <a:pathLst>
                <a:path h="331548" w="590269">
                  <a:moveTo>
                    <a:pt x="0" y="0"/>
                  </a:moveTo>
                  <a:lnTo>
                    <a:pt x="590269" y="0"/>
                  </a:lnTo>
                  <a:lnTo>
                    <a:pt x="590269" y="331548"/>
                  </a:lnTo>
                  <a:lnTo>
                    <a:pt x="0" y="331548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1479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03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149362">
            <a:off x="11118229" y="-980572"/>
            <a:ext cx="2582374" cy="2201880"/>
          </a:xfrm>
          <a:custGeom>
            <a:avLst/>
            <a:gdLst/>
            <a:ahLst/>
            <a:cxnLst/>
            <a:rect r="r" b="b" t="t" l="l"/>
            <a:pathLst>
              <a:path h="2201880" w="2582374">
                <a:moveTo>
                  <a:pt x="0" y="0"/>
                </a:moveTo>
                <a:lnTo>
                  <a:pt x="2582374" y="0"/>
                </a:lnTo>
                <a:lnTo>
                  <a:pt x="2582374" y="2201880"/>
                </a:lnTo>
                <a:lnTo>
                  <a:pt x="0" y="22018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761269"/>
            <a:ext cx="14083105" cy="2255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8"/>
              </a:lnSpc>
            </a:pPr>
            <a:r>
              <a:rPr lang="en-US" sz="5083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CHALLENGES IN REAL-TIME OBJECT DETECTION</a:t>
            </a:r>
          </a:p>
          <a:p>
            <a:pPr algn="l" marL="0" indent="0" lvl="0">
              <a:lnSpc>
                <a:spcPts val="4168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926077" y="5210599"/>
            <a:ext cx="8217923" cy="1324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4"/>
              </a:lnSpc>
            </a:pPr>
            <a:r>
              <a:rPr lang="en-US" sz="2308" spc="101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HIGHACCURACY:</a:t>
            </a:r>
          </a:p>
          <a:p>
            <a:pPr algn="l">
              <a:lnSpc>
                <a:spcPts val="2654"/>
              </a:lnSpc>
            </a:pPr>
          </a:p>
          <a:p>
            <a:pPr algn="l" marL="0" indent="0" lvl="0">
              <a:lnSpc>
                <a:spcPts val="2654"/>
              </a:lnSpc>
              <a:spcBef>
                <a:spcPct val="0"/>
              </a:spcBef>
            </a:pPr>
            <a:r>
              <a:rPr lang="en-US" sz="2308" spc="101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Achieving precise object identification and localization, even in crowded or dynamic scenes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49307" y="7395705"/>
            <a:ext cx="10265153" cy="1244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5"/>
              </a:lnSpc>
            </a:pPr>
            <a:r>
              <a:rPr lang="en-US" sz="2883" spc="12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Robustness:</a:t>
            </a:r>
          </a:p>
          <a:p>
            <a:pPr algn="l" marL="0" indent="0" lvl="0">
              <a:lnSpc>
                <a:spcPts val="3315"/>
              </a:lnSpc>
              <a:spcBef>
                <a:spcPct val="0"/>
              </a:spcBef>
            </a:pPr>
            <a:r>
              <a:rPr lang="en-US" sz="2883" spc="12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Ensuring reliable performance under varying environmental conditions and occlusions.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0881" y="7405230"/>
            <a:ext cx="8648314" cy="2425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3"/>
              </a:lnSpc>
            </a:pPr>
            <a:r>
              <a:rPr lang="en-US" sz="2429" spc="10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Scalability:</a:t>
            </a:r>
          </a:p>
          <a:p>
            <a:pPr algn="l">
              <a:lnSpc>
                <a:spcPts val="2793"/>
              </a:lnSpc>
            </a:pPr>
            <a:r>
              <a:rPr lang="en-US" sz="2429" spc="10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Handling large volumes of data and maintaining performance as the number of objects increases</a:t>
            </a:r>
          </a:p>
          <a:p>
            <a:pPr algn="l">
              <a:lnSpc>
                <a:spcPts val="2793"/>
              </a:lnSpc>
            </a:pPr>
          </a:p>
          <a:p>
            <a:pPr algn="l">
              <a:lnSpc>
                <a:spcPts val="2793"/>
              </a:lnSpc>
            </a:pPr>
          </a:p>
          <a:p>
            <a:pPr algn="l">
              <a:lnSpc>
                <a:spcPts val="2793"/>
              </a:lnSpc>
            </a:pPr>
          </a:p>
          <a:p>
            <a:pPr algn="l" marL="0" indent="0" lvl="0">
              <a:lnSpc>
                <a:spcPts val="2793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449307" y="5153025"/>
            <a:ext cx="8838693" cy="1779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4"/>
              </a:lnSpc>
            </a:pPr>
            <a:r>
              <a:rPr lang="en-US" sz="2482" spc="109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Low Latency:</a:t>
            </a:r>
          </a:p>
          <a:p>
            <a:pPr algn="l">
              <a:lnSpc>
                <a:spcPts val="2854"/>
              </a:lnSpc>
            </a:pPr>
          </a:p>
          <a:p>
            <a:pPr algn="l">
              <a:lnSpc>
                <a:spcPts val="2854"/>
              </a:lnSpc>
            </a:pPr>
            <a:r>
              <a:rPr lang="en-US" sz="2482" spc="109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Enabling instantaneous detection and tracking to support time-critical applications.</a:t>
            </a:r>
          </a:p>
          <a:p>
            <a:pPr algn="l" marL="0" indent="0" lvl="0">
              <a:lnSpc>
                <a:spcPts val="2854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113848"/>
            <a:ext cx="7120656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b="true" sz="1800" spc="450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\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52577" y="1900687"/>
            <a:ext cx="11491559" cy="277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8"/>
              </a:lnSpc>
            </a:pPr>
            <a:r>
              <a:rPr lang="en-US" sz="5083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CUTTING-EDGE OBJECT DETECTION ALGORITHMS</a:t>
            </a:r>
          </a:p>
          <a:p>
            <a:pPr algn="l" marL="0" indent="0" lvl="0">
              <a:lnSpc>
                <a:spcPts val="4168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4452577" y="5014688"/>
            <a:ext cx="13052105" cy="4423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2"/>
              </a:lnSpc>
            </a:pPr>
            <a:r>
              <a:rPr lang="en-US" sz="2576" spc="113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1.Deep Learning Approaches:</a:t>
            </a:r>
          </a:p>
          <a:p>
            <a:pPr algn="l">
              <a:lnSpc>
                <a:spcPts val="2962"/>
              </a:lnSpc>
            </a:pPr>
            <a:r>
              <a:rPr lang="en-US" sz="2576" spc="113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Leveraging convolutional neural networks and other advanced machine learning techniques for high accuracy.</a:t>
            </a:r>
          </a:p>
          <a:p>
            <a:pPr algn="l">
              <a:lnSpc>
                <a:spcPts val="2962"/>
              </a:lnSpc>
            </a:pPr>
          </a:p>
          <a:p>
            <a:pPr algn="l">
              <a:lnSpc>
                <a:spcPts val="2962"/>
              </a:lnSpc>
            </a:pPr>
            <a:r>
              <a:rPr lang="en-US" sz="2576" spc="113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2.Traditional Computer Vision:</a:t>
            </a:r>
          </a:p>
          <a:p>
            <a:pPr algn="l">
              <a:lnSpc>
                <a:spcPts val="2962"/>
              </a:lnSpc>
            </a:pPr>
            <a:r>
              <a:rPr lang="en-US" sz="2576" spc="113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Combining feature extraction, segmentation, and classification algorithms for robust performance.</a:t>
            </a:r>
          </a:p>
          <a:p>
            <a:pPr algn="l">
              <a:lnSpc>
                <a:spcPts val="2962"/>
              </a:lnSpc>
            </a:pPr>
          </a:p>
          <a:p>
            <a:pPr algn="l">
              <a:lnSpc>
                <a:spcPts val="2962"/>
              </a:lnSpc>
            </a:pPr>
            <a:r>
              <a:rPr lang="en-US" sz="2576" spc="113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3.Hybrid Architectures:</a:t>
            </a:r>
          </a:p>
          <a:p>
            <a:pPr algn="l">
              <a:lnSpc>
                <a:spcPts val="2962"/>
              </a:lnSpc>
            </a:pPr>
            <a:r>
              <a:rPr lang="en-US" sz="2576" spc="113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Integrating the strengths of both deep learning and traditional methods for optimal results.</a:t>
            </a:r>
          </a:p>
          <a:p>
            <a:pPr algn="l" marL="0" indent="0" lvl="0">
              <a:lnSpc>
                <a:spcPts val="2962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822549" y="1415674"/>
            <a:ext cx="3021856" cy="39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THYNK</a:t>
            </a:r>
          </a:p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UNLIMITED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124499">
            <a:off x="1280188" y="4144299"/>
            <a:ext cx="3256538" cy="6754590"/>
          </a:xfrm>
          <a:custGeom>
            <a:avLst/>
            <a:gdLst/>
            <a:ahLst/>
            <a:cxnLst/>
            <a:rect r="r" b="b" t="t" l="l"/>
            <a:pathLst>
              <a:path h="6754590" w="3256538">
                <a:moveTo>
                  <a:pt x="0" y="0"/>
                </a:moveTo>
                <a:lnTo>
                  <a:pt x="3256538" y="0"/>
                </a:lnTo>
                <a:lnTo>
                  <a:pt x="3256538" y="6754590"/>
                </a:lnTo>
                <a:lnTo>
                  <a:pt x="0" y="67545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539031" y="3203202"/>
            <a:ext cx="7164067" cy="374572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2297515"/>
            <a:ext cx="9707748" cy="277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8"/>
              </a:lnSpc>
            </a:pPr>
            <a:r>
              <a:rPr lang="en-US" sz="5083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IMPLEMENTING REAL-TIME OBJECT TRACKING</a:t>
            </a:r>
          </a:p>
          <a:p>
            <a:pPr algn="l" marL="0" indent="0" lvl="0">
              <a:lnSpc>
                <a:spcPts val="4168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31942" y="5298517"/>
            <a:ext cx="10626205" cy="2819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2654" indent="-236327" lvl="1">
              <a:lnSpc>
                <a:spcPts val="2517"/>
              </a:lnSpc>
              <a:buAutoNum type="arabicPeriod" startAt="1"/>
            </a:pPr>
            <a:r>
              <a:rPr lang="en-US" sz="2189" spc="9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DETECT</a:t>
            </a:r>
          </a:p>
          <a:p>
            <a:pPr algn="l">
              <a:lnSpc>
                <a:spcPts val="2517"/>
              </a:lnSpc>
            </a:pPr>
            <a:r>
              <a:rPr lang="en-US" sz="2189" spc="9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Identify the location and class of objects in each video frame</a:t>
            </a:r>
          </a:p>
          <a:p>
            <a:pPr algn="l">
              <a:lnSpc>
                <a:spcPts val="2517"/>
              </a:lnSpc>
            </a:pPr>
          </a:p>
          <a:p>
            <a:pPr algn="l">
              <a:lnSpc>
                <a:spcPts val="2517"/>
              </a:lnSpc>
            </a:pPr>
            <a:r>
              <a:rPr lang="en-US" sz="2189" spc="9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2. ADDOCIATE</a:t>
            </a:r>
          </a:p>
          <a:p>
            <a:pPr algn="l">
              <a:lnSpc>
                <a:spcPts val="2517"/>
              </a:lnSpc>
            </a:pPr>
            <a:r>
              <a:rPr lang="en-US" sz="2189" spc="9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  Link detected objects across frames to establish continuous tracking.</a:t>
            </a:r>
          </a:p>
          <a:p>
            <a:pPr algn="l">
              <a:lnSpc>
                <a:spcPts val="2517"/>
              </a:lnSpc>
            </a:pPr>
          </a:p>
          <a:p>
            <a:pPr algn="l">
              <a:lnSpc>
                <a:spcPts val="2517"/>
              </a:lnSpc>
            </a:pPr>
            <a:r>
              <a:rPr lang="en-US" sz="2189" spc="9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3. UPDATE</a:t>
            </a:r>
          </a:p>
          <a:p>
            <a:pPr algn="l">
              <a:lnSpc>
                <a:spcPts val="2517"/>
              </a:lnSpc>
            </a:pPr>
            <a:r>
              <a:rPr lang="en-US" sz="2189" spc="96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    Refine object positions and trajectories based on new information.</a:t>
            </a:r>
          </a:p>
          <a:p>
            <a:pPr algn="l">
              <a:lnSpc>
                <a:spcPts val="2517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06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822549" y="1415674"/>
            <a:ext cx="3021856" cy="39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THYNK</a:t>
            </a:r>
          </a:p>
          <a:p>
            <a:pPr algn="r" marL="0" indent="0" lvl="0">
              <a:lnSpc>
                <a:spcPts val="1566"/>
              </a:lnSpc>
            </a:pPr>
            <a:r>
              <a:rPr lang="en-US" b="true" sz="1800" spc="450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UNLIMITED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77215" y="9764825"/>
            <a:ext cx="9067190" cy="246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823"/>
              </a:lnSpc>
              <a:spcBef>
                <a:spcPct val="0"/>
              </a:spcBef>
            </a:pPr>
            <a:r>
              <a:rPr lang="en-US" b="true" sz="1823" spc="455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WWW.REALLYGREATSITE.COM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339972" y="8117959"/>
            <a:ext cx="1543829" cy="1755727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1D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103" y="4000889"/>
            <a:ext cx="2720072" cy="1236576"/>
            <a:chOff x="0" y="0"/>
            <a:chExt cx="812800" cy="3695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369508"/>
            </a:xfrm>
            <a:custGeom>
              <a:avLst/>
              <a:gdLst/>
              <a:ahLst/>
              <a:cxnLst/>
              <a:rect r="r" b="b" t="t" l="l"/>
              <a:pathLst>
                <a:path h="369508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369508"/>
                  </a:lnTo>
                  <a:lnTo>
                    <a:pt x="0" y="369508"/>
                  </a:lnTo>
                  <a:close/>
                </a:path>
              </a:pathLst>
            </a:custGeom>
            <a:blipFill>
              <a:blip r:embed="rId2"/>
              <a:stretch>
                <a:fillRect l="0" t="-12690" r="0" b="-1269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820239" y="4000889"/>
            <a:ext cx="2707475" cy="1497103"/>
            <a:chOff x="0" y="0"/>
            <a:chExt cx="812800" cy="44943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449439"/>
            </a:xfrm>
            <a:custGeom>
              <a:avLst/>
              <a:gdLst/>
              <a:ahLst/>
              <a:cxnLst/>
              <a:rect r="r" b="b" t="t" l="l"/>
              <a:pathLst>
                <a:path h="44943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49439"/>
                  </a:lnTo>
                  <a:lnTo>
                    <a:pt x="0" y="449439"/>
                  </a:lnTo>
                  <a:close/>
                </a:path>
              </a:pathLst>
            </a:custGeom>
            <a:blipFill>
              <a:blip r:embed="rId3"/>
              <a:stretch>
                <a:fillRect l="-10815" t="0" r="-10815" b="-25381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7232290"/>
            <a:ext cx="2178030" cy="1386715"/>
            <a:chOff x="0" y="0"/>
            <a:chExt cx="812800" cy="5174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517496"/>
            </a:xfrm>
            <a:custGeom>
              <a:avLst/>
              <a:gdLst/>
              <a:ahLst/>
              <a:cxnLst/>
              <a:rect r="r" b="b" t="t" l="l"/>
              <a:pathLst>
                <a:path h="517496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517496"/>
                  </a:lnTo>
                  <a:lnTo>
                    <a:pt x="0" y="517496"/>
                  </a:lnTo>
                  <a:close/>
                </a:path>
              </a:pathLst>
            </a:custGeom>
            <a:blipFill>
              <a:blip r:embed="rId4"/>
              <a:stretch>
                <a:fillRect l="-5849" t="0" r="-5849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8717899" y="6817714"/>
            <a:ext cx="2931205" cy="1801290"/>
            <a:chOff x="0" y="0"/>
            <a:chExt cx="812800" cy="49948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499484"/>
            </a:xfrm>
            <a:custGeom>
              <a:avLst/>
              <a:gdLst/>
              <a:ahLst/>
              <a:cxnLst/>
              <a:rect r="r" b="b" t="t" l="l"/>
              <a:pathLst>
                <a:path h="49948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99484"/>
                  </a:lnTo>
                  <a:lnTo>
                    <a:pt x="0" y="499484"/>
                  </a:lnTo>
                  <a:close/>
                </a:path>
              </a:pathLst>
            </a:custGeom>
            <a:blipFill>
              <a:blip r:embed="rId5"/>
              <a:stretch>
                <a:fillRect l="-17587" t="0" r="-17587" b="-25381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343054" y="328163"/>
            <a:ext cx="10306050" cy="3302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8"/>
              </a:lnSpc>
            </a:pPr>
            <a:r>
              <a:rPr lang="en-US" sz="5083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INTEGRATING OBJECT DETECTION IN SURVEILLANCE SYSTEMS</a:t>
            </a:r>
          </a:p>
          <a:p>
            <a:pPr algn="l" marL="0" indent="0" lvl="0">
              <a:lnSpc>
                <a:spcPts val="4168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4005600" y="4131804"/>
            <a:ext cx="4417560" cy="1691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7"/>
              </a:lnSpc>
            </a:pPr>
            <a:r>
              <a:rPr lang="en-US" sz="1754" spc="77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Intelligent Monitoring:</a:t>
            </a:r>
          </a:p>
          <a:p>
            <a:pPr algn="l">
              <a:lnSpc>
                <a:spcPts val="2017"/>
              </a:lnSpc>
            </a:pPr>
            <a:r>
              <a:rPr lang="en-US" sz="1754" spc="77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Automated detection and tracking of people, vehicles, and other objects of interest.</a:t>
            </a:r>
          </a:p>
          <a:p>
            <a:pPr algn="l">
              <a:lnSpc>
                <a:spcPts val="2017"/>
              </a:lnSpc>
            </a:pPr>
          </a:p>
          <a:p>
            <a:pPr algn="l" marL="0" indent="0" lvl="0">
              <a:lnSpc>
                <a:spcPts val="3512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4822549" y="223388"/>
            <a:ext cx="3098056" cy="1275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66"/>
              </a:lnSpc>
            </a:pPr>
            <a:r>
              <a:rPr lang="en-US" sz="8300">
                <a:solidFill>
                  <a:srgbClr val="5CE1E6"/>
                </a:solidFill>
                <a:latin typeface="Astron"/>
                <a:ea typeface="Astron"/>
                <a:cs typeface="Astron"/>
                <a:sym typeface="Astron"/>
              </a:rPr>
              <a:t>07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6999970" y="2559897"/>
            <a:ext cx="1688871" cy="1920676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1881510" y="4098652"/>
            <a:ext cx="6542508" cy="123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79"/>
              </a:lnSpc>
            </a:pPr>
            <a:r>
              <a:rPr lang="en-US" sz="1721" spc="75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System Integration</a:t>
            </a:r>
          </a:p>
          <a:p>
            <a:pPr algn="l">
              <a:lnSpc>
                <a:spcPts val="1979"/>
              </a:lnSpc>
            </a:pPr>
            <a:r>
              <a:rPr lang="en-US" sz="1721" spc="75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Seamless integration with existing security infrastructure for a comprehensive solution.</a:t>
            </a:r>
          </a:p>
          <a:p>
            <a:pPr algn="l">
              <a:lnSpc>
                <a:spcPts val="1979"/>
              </a:lnSpc>
            </a:pPr>
          </a:p>
          <a:p>
            <a:pPr algn="l" marL="0" indent="0" lvl="0">
              <a:lnSpc>
                <a:spcPts val="1979"/>
              </a:lnSpc>
              <a:spcBef>
                <a:spcPct val="0"/>
              </a:spcBef>
            </a:pPr>
            <a:r>
              <a:rPr lang="en-US" sz="1721" spc="75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881510" y="7241815"/>
            <a:ext cx="6208614" cy="1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7"/>
              </a:lnSpc>
            </a:pPr>
            <a:r>
              <a:rPr lang="en-US" sz="2380" spc="104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Data Analytics</a:t>
            </a:r>
          </a:p>
          <a:p>
            <a:pPr algn="l">
              <a:lnSpc>
                <a:spcPts val="2737"/>
              </a:lnSpc>
            </a:pPr>
            <a:r>
              <a:rPr lang="en-US" sz="2380" spc="104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Collect and analyze object movement patterns to gain valuable insights.</a:t>
            </a:r>
          </a:p>
          <a:p>
            <a:pPr algn="l" marL="0" indent="0" lvl="0">
              <a:lnSpc>
                <a:spcPts val="2737"/>
              </a:lnSpc>
              <a:spcBef>
                <a:spcPct val="0"/>
              </a:spcBef>
            </a:pPr>
            <a:r>
              <a:rPr lang="en-US" sz="2380" spc="104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748772" y="7232290"/>
            <a:ext cx="4417560" cy="1996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7"/>
              </a:lnSpc>
            </a:pPr>
            <a:r>
              <a:rPr lang="en-US" sz="1754" spc="77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Threat Detection</a:t>
            </a:r>
          </a:p>
          <a:p>
            <a:pPr algn="l">
              <a:lnSpc>
                <a:spcPts val="2477"/>
              </a:lnSpc>
            </a:pPr>
            <a:r>
              <a:rPr lang="en-US" sz="2154" spc="94">
                <a:solidFill>
                  <a:srgbClr val="FFFFFF"/>
                </a:solidFill>
                <a:latin typeface="Be Vietnam"/>
                <a:ea typeface="Be Vietnam"/>
                <a:cs typeface="Be Vietnam"/>
                <a:sym typeface="Be Vietnam"/>
              </a:rPr>
              <a:t>:Rapid identification of suspicious behavior and potential security risks.</a:t>
            </a:r>
          </a:p>
          <a:p>
            <a:pPr algn="l">
              <a:lnSpc>
                <a:spcPts val="2822"/>
              </a:lnSpc>
            </a:pPr>
          </a:p>
          <a:p>
            <a:pPr algn="l" marL="0" indent="0" lvl="0">
              <a:lnSpc>
                <a:spcPts val="3512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DAGWSe1KD8k</dc:identifier>
  <dcterms:modified xsi:type="dcterms:W3CDTF">2011-08-01T06:04:30Z</dcterms:modified>
  <cp:revision>1</cp:revision>
  <dc:title>Blue and Dark Blue Modern Technology Presentation</dc:title>
</cp:coreProperties>
</file>

<file path=docProps/thumbnail.jpeg>
</file>